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9" r:id="rId2"/>
    <p:sldId id="280" r:id="rId3"/>
    <p:sldId id="287" r:id="rId4"/>
    <p:sldId id="325" r:id="rId5"/>
    <p:sldId id="326" r:id="rId6"/>
    <p:sldId id="327" r:id="rId7"/>
    <p:sldId id="311" r:id="rId8"/>
    <p:sldId id="328" r:id="rId9"/>
    <p:sldId id="310" r:id="rId10"/>
    <p:sldId id="294" r:id="rId11"/>
  </p:sldIdLst>
  <p:sldSz cx="12192000" cy="6858000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6F2EC2-3494-9BB5-88A8-6B47B1BCFE18}" name="Pabst, Marie (Stadt Bad Oeynhausen)" initials="MP" userId="S::m.pabst@badoeynhausen.de::41ca6a9b-f059-42aa-811c-4c2187564200" providerId="AD"/>
  <p188:author id="{ECA616E7-3B06-D78A-8D62-B6DAEF7C133B}" name="Rosenkranz, Niklas" initials="RN" userId="S-1-5-21-126042428-3044509966-1036785299-1288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3F3"/>
    <a:srgbClr val="E3000F"/>
    <a:srgbClr val="1E398F"/>
    <a:srgbClr val="1E3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13A04B-A2CF-4CF9-B911-7BCBCC7CE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E398F"/>
                </a:solidFill>
                <a:latin typeface="Lucida Bright" panose="02040602050505020304" pitchFamily="18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E8F3B07-63ED-4071-A9CB-2DF392913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C7DA59B-C76E-4D2F-8F1F-B03EDCB17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04238-BCD7-441C-8856-23DE2B63A690}" type="datetimeFigureOut">
              <a:rPr lang="de-DE" smtClean="0"/>
              <a:t>21.07.2026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8347E6D-8DC7-4178-98B7-39CDD8B5C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285D00-22ED-4EBD-B0A7-79E281C4A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39C08-CE84-4AEB-ADF2-8B2C37E312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911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256D70-95BD-4587-A11F-4483E3AAB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0D9DDAC-2A10-498F-9BC4-70FB0F39B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9625A75-066E-4F75-87C7-92DCF10E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04238-BCD7-441C-8856-23DE2B63A690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BD6551-E08A-43F4-AB90-4B0257DBF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C124DF-AA1D-4D27-8124-F62FE4BD4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39C08-CE84-4AEB-ADF2-8B2C37E312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757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1D00094-0F0B-4079-844C-F11D6C6B69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B4A3D43-0BA8-4740-9955-7477F00839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948344-BA98-4539-BBEA-6B0135336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04238-BCD7-441C-8856-23DE2B63A690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E9E954-5D9C-40CF-B14E-8D000F2A7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F4F1D8-B4F0-41A5-8B19-CA1A9821B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39C08-CE84-4AEB-ADF2-8B2C37E312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4367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AA9FA0-954A-4A6F-8033-12EB598B4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2AC465-E15A-4057-8A26-42EE2F168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1ECC943-6C34-41C1-B7BE-80A76F502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04238-BCD7-441C-8856-23DE2B63A690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AE2CE4-30BC-4470-9914-94D685837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D49B79-662C-42A1-919B-ECDCBAD80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39C08-CE84-4AEB-ADF2-8B2C37E312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914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D0D33A-B293-4D2A-9788-63A2B2240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9E6CF0B-0A08-45EF-AF92-B2B534091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0C804E-2580-4A55-A8F9-B8B0BDFE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04238-BCD7-441C-8856-23DE2B63A690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FEBF20-0A0B-4E62-B9F2-B5986FB31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FB534C-1015-43BE-95E7-85819E2D7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39C08-CE84-4AEB-ADF2-8B2C37E312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2212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C8F5FD-DCAA-493E-B9B6-82C4E50AA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24E9B2-5FDF-4FF3-A381-4DC7533876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DC2D07-1CF4-42B7-9BBF-B1A27063BD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B54FC3E-E5C2-4B9F-8105-D89005D40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04238-BCD7-441C-8856-23DE2B63A690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BA1C55A-40BB-4C90-B8AC-9CD268D29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EBAA08-0EDE-475B-8520-0F6B8A4FE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39C08-CE84-4AEB-ADF2-8B2C37E312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8226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5A731E-46E3-47DF-9885-027359690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A2C3E0-600A-4974-B990-3D36C048A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7E07902-7267-4894-81E7-39ADCAE3E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B968003-5948-4072-B4C0-8B706BE864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955890-36A1-45EC-957D-BF4FE0F261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A17C0CE-AC41-40AF-901A-62C68CAFA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04238-BCD7-441C-8856-23DE2B63A690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4BF6AD0-285C-4B50-A9A6-8491E7488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F5FF9ED-6B51-48A0-AAAE-2BBBE033E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39C08-CE84-4AEB-ADF2-8B2C37E312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0977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A3A730-BCCB-4827-9A85-9A4939974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DEB5AC5-BCCB-4AD1-A83A-CB2D4023E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04238-BCD7-441C-8856-23DE2B63A690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28B015E-4DA5-4ABF-94A8-F0363E60B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78C8A4-ABD6-44F8-B02A-E3E09F3B0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39C08-CE84-4AEB-ADF2-8B2C37E312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3532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01038AF-E923-4FA1-9B9F-2D4AEFBDD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04238-BCD7-441C-8856-23DE2B63A690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255B5F4-55A5-45F9-898D-6C87692E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82ABA0-AAA2-4386-95F8-536D2EC0A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39C08-CE84-4AEB-ADF2-8B2C37E312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8425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CCC477-BE78-4BF7-9EDB-333FC28DF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24EA18-1F5A-4994-8B14-05E6A3E09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0D13CE6-CAA0-4343-BE84-0A7063D7C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DD1FDC9-72C8-4C60-B271-63B738AAB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04238-BCD7-441C-8856-23DE2B63A690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382106-D289-4DC7-9E11-A2C898ABE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85A174C-5E8B-4A0B-8EA3-6D1D439A9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39C08-CE84-4AEB-ADF2-8B2C37E312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186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953F0E-42EB-40CD-BF2C-124C4D8CB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F978782-6659-4595-8F2E-9088F51785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9C3D74F-5AD5-4590-A027-E7EBCE835A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EE835FE-5FBA-47FB-997F-3EE5F5B5A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04238-BCD7-441C-8856-23DE2B63A690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C5A3C-F089-4D55-AFB4-2F9A42A50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B70BDEA-7809-4337-8523-E2BA80F30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39C08-CE84-4AEB-ADF2-8B2C37E312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8150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2166ED4-0934-41D1-AD41-1E2376DD2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64361ED-42D6-4EEA-AEC3-2D7F5A1B05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A1F7094-D4BA-40A6-B991-5D5A4949C9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1E3989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57804238-BCD7-441C-8856-23DE2B63A690}" type="datetimeFigureOut">
              <a:rPr lang="de-DE" smtClean="0"/>
              <a:pPr/>
              <a:t>21.07.2026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7900F5-7437-4D57-95C5-A6ECE32D8F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rgbClr val="1E3989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B39283-D7BD-47B4-91CB-66F4E49BE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1E3989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48739C08-CE84-4AEB-ADF2-8B2C37E312BB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0CCC561B-8322-4140-AC04-9A08CA8BD96B}"/>
              </a:ext>
            </a:extLst>
          </p:cNvPr>
          <p:cNvCxnSpPr/>
          <p:nvPr userDrawn="1"/>
        </p:nvCxnSpPr>
        <p:spPr>
          <a:xfrm>
            <a:off x="352425" y="6267450"/>
            <a:ext cx="9172575" cy="0"/>
          </a:xfrm>
          <a:prstGeom prst="line">
            <a:avLst/>
          </a:prstGeom>
          <a:ln w="174625">
            <a:solidFill>
              <a:srgbClr val="E30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2483A791-B0B0-4FC7-BF3F-02C9BCDD18F3}"/>
              </a:ext>
            </a:extLst>
          </p:cNvPr>
          <p:cNvCxnSpPr>
            <a:cxnSpLocks/>
          </p:cNvCxnSpPr>
          <p:nvPr userDrawn="1"/>
        </p:nvCxnSpPr>
        <p:spPr>
          <a:xfrm>
            <a:off x="11363324" y="6267450"/>
            <a:ext cx="468000" cy="0"/>
          </a:xfrm>
          <a:prstGeom prst="line">
            <a:avLst/>
          </a:prstGeom>
          <a:ln w="174625">
            <a:solidFill>
              <a:srgbClr val="E30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8A54E5E1-9950-4A97-BF81-3A90DB288C6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677" y="5435959"/>
            <a:ext cx="1664970" cy="955634"/>
          </a:xfrm>
          <a:prstGeom prst="rect">
            <a:avLst/>
          </a:prstGeom>
        </p:spPr>
      </p:pic>
      <p:pic>
        <p:nvPicPr>
          <p:cNvPr id="7" name="Grafik 6" descr="Ein Bild, das Clipart, Design, Darstellung enthält.&#10;&#10;KI-generierte Inhalte können fehlerhaft sein.">
            <a:extLst>
              <a:ext uri="{FF2B5EF4-FFF2-40B4-BE49-F238E27FC236}">
                <a16:creationId xmlns:a16="http://schemas.microsoft.com/office/drawing/2014/main" id="{4A0986D0-0BB8-4808-482C-51698839540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56" b="17004"/>
          <a:stretch/>
        </p:blipFill>
        <p:spPr>
          <a:xfrm>
            <a:off x="810889" y="5688118"/>
            <a:ext cx="1818115" cy="92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72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4400" b="1" kern="1200" dirty="0">
          <a:solidFill>
            <a:srgbClr val="1E398F"/>
          </a:solidFill>
          <a:latin typeface="Lucida Bright" panose="020406020505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E3989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E3989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E3989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E3989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E3989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5DF53F-E1EB-49C3-9D54-6AD31755CE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7411" y="1122363"/>
            <a:ext cx="11293642" cy="2387600"/>
          </a:xfrm>
        </p:spPr>
        <p:txBody>
          <a:bodyPr>
            <a:normAutofit fontScale="90000"/>
          </a:bodyPr>
          <a:lstStyle/>
          <a:p>
            <a:r>
              <a:rPr lang="de-DE" dirty="0"/>
              <a:t>3. Informationsveranstaltung „Weserfähre“</a:t>
            </a:r>
            <a:br>
              <a:rPr lang="de-DE" dirty="0"/>
            </a:br>
            <a:r>
              <a:rPr lang="de-DE" sz="3600" dirty="0"/>
              <a:t>Porta Westfalica / Bad Oeynhausen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8579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268F7A-150A-8986-3C88-E62220C51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6000" dirty="0"/>
              <a:t>Vielen Dank </a:t>
            </a:r>
            <a:br>
              <a:rPr lang="de-DE" sz="6000" dirty="0"/>
            </a:br>
            <a:r>
              <a:rPr lang="de-DE" sz="6000" dirty="0"/>
              <a:t>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3801096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B556D6-A90B-491E-B54A-2806D30F8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Tagesordnung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C87F7B7-F291-C640-8E8D-7E5322CEAAD9}"/>
              </a:ext>
            </a:extLst>
          </p:cNvPr>
          <p:cNvSpPr txBox="1"/>
          <p:nvPr/>
        </p:nvSpPr>
        <p:spPr>
          <a:xfrm>
            <a:off x="1016533" y="1554475"/>
            <a:ext cx="108121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Aktueller Sachstand</a:t>
            </a:r>
          </a:p>
          <a:p>
            <a:endParaRPr lang="de-DE" b="1" dirty="0"/>
          </a:p>
          <a:p>
            <a:r>
              <a:rPr lang="de-DE" b="1" dirty="0"/>
              <a:t>Vereinsgründung ?</a:t>
            </a:r>
          </a:p>
          <a:p>
            <a:endParaRPr lang="de-DE" b="1" dirty="0"/>
          </a:p>
          <a:p>
            <a:r>
              <a:rPr lang="de-DE" b="1" dirty="0"/>
              <a:t>Vereinsvorstand?</a:t>
            </a:r>
          </a:p>
          <a:p>
            <a:endParaRPr lang="de-DE" b="1" dirty="0"/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964416AF-DAEE-516B-CA31-4089D86B0930}"/>
              </a:ext>
            </a:extLst>
          </p:cNvPr>
          <p:cNvSpPr/>
          <p:nvPr/>
        </p:nvSpPr>
        <p:spPr>
          <a:xfrm>
            <a:off x="838200" y="1646164"/>
            <a:ext cx="178333" cy="18466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F4547C6C-C605-8424-D453-8F8CF365954E}"/>
              </a:ext>
            </a:extLst>
          </p:cNvPr>
          <p:cNvSpPr/>
          <p:nvPr/>
        </p:nvSpPr>
        <p:spPr>
          <a:xfrm>
            <a:off x="822564" y="2192264"/>
            <a:ext cx="178333" cy="18466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13463684-7902-C4E7-C505-630EEBD482B5}"/>
              </a:ext>
            </a:extLst>
          </p:cNvPr>
          <p:cNvSpPr/>
          <p:nvPr/>
        </p:nvSpPr>
        <p:spPr>
          <a:xfrm>
            <a:off x="822563" y="2738364"/>
            <a:ext cx="178333" cy="18466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BE45726-6B17-5B5D-F9EA-2F5B900E1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13431">
            <a:off x="8128567" y="786629"/>
            <a:ext cx="3562914" cy="1952953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ADBB470-6D42-8E44-2A3A-12D7F2A5F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12141">
            <a:off x="5448002" y="1692201"/>
            <a:ext cx="3217990" cy="213335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9F0017F-A5F5-68E2-08F6-12024950B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680" y="2440493"/>
            <a:ext cx="3483076" cy="1985896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2B2CCBDB-6B2D-EEAF-0335-0986C5E5A9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68806">
            <a:off x="5809161" y="3847090"/>
            <a:ext cx="3483906" cy="172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55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B556D6-A90B-491E-B54A-2806D30F8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4800" dirty="0"/>
              <a:t>Aktueller Sachstand</a:t>
            </a:r>
          </a:p>
        </p:txBody>
      </p:sp>
    </p:spTree>
    <p:extLst>
      <p:ext uri="{BB962C8B-B14F-4D97-AF65-F5344CB8AC3E}">
        <p14:creationId xmlns:p14="http://schemas.microsoft.com/office/powerpoint/2010/main" val="2596588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67F43BDD-5624-5540-F6C7-DB69555E5203}"/>
              </a:ext>
            </a:extLst>
          </p:cNvPr>
          <p:cNvSpPr>
            <a:spLocks/>
          </p:cNvSpPr>
          <p:nvPr/>
        </p:nvSpPr>
        <p:spPr>
          <a:xfrm>
            <a:off x="1031619" y="1806883"/>
            <a:ext cx="9090949" cy="31994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E4438E-DB7C-0704-0EDE-29F56E4B8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Aktueller Sachstand</a:t>
            </a: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2A955CF6-AAF9-372B-6845-618B08ED99E2}"/>
              </a:ext>
            </a:extLst>
          </p:cNvPr>
          <p:cNvSpPr/>
          <p:nvPr/>
        </p:nvSpPr>
        <p:spPr>
          <a:xfrm>
            <a:off x="1031618" y="1729204"/>
            <a:ext cx="2683132" cy="46749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1E39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C0C7E59-5E9E-4A58-A26E-12B00041747C}"/>
              </a:ext>
            </a:extLst>
          </p:cNvPr>
          <p:cNvSpPr txBox="1"/>
          <p:nvPr/>
        </p:nvSpPr>
        <p:spPr>
          <a:xfrm>
            <a:off x="1136343" y="1762894"/>
            <a:ext cx="2755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Zustimmung der Räte: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F5A19F8-0B8D-EC21-7962-2757301626D4}"/>
              </a:ext>
            </a:extLst>
          </p:cNvPr>
          <p:cNvSpPr txBox="1"/>
          <p:nvPr/>
        </p:nvSpPr>
        <p:spPr>
          <a:xfrm>
            <a:off x="1563923" y="2268900"/>
            <a:ext cx="87821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Einstimmige Zustimmung </a:t>
            </a:r>
            <a:r>
              <a:rPr lang="de-DE" dirty="0"/>
              <a:t>der Räte zum weiteren Vorgehen PW 08.07 / BO 09.07</a:t>
            </a:r>
          </a:p>
          <a:p>
            <a:endParaRPr lang="de-DE" dirty="0"/>
          </a:p>
          <a:p>
            <a:r>
              <a:rPr lang="de-DE" b="1" dirty="0"/>
              <a:t>Kooperationsvereinbarung</a:t>
            </a:r>
            <a:r>
              <a:rPr lang="de-DE" dirty="0"/>
              <a:t> zwischen den Städten Bad Oeynhausen und Porta Westfalica</a:t>
            </a:r>
          </a:p>
          <a:p>
            <a:r>
              <a:rPr lang="de-DE" dirty="0"/>
              <a:t>Zur Gegenseitigen Unterstützung und Absicherung</a:t>
            </a:r>
          </a:p>
          <a:p>
            <a:endParaRPr lang="de-DE" dirty="0"/>
          </a:p>
          <a:p>
            <a:r>
              <a:rPr lang="de-DE" b="1" dirty="0"/>
              <a:t>LEADER Förderantrag </a:t>
            </a:r>
            <a:r>
              <a:rPr lang="de-DE" dirty="0"/>
              <a:t>soll durch die Stadt Bad Oeynhausen gestellt werden</a:t>
            </a:r>
          </a:p>
          <a:p>
            <a:endParaRPr lang="de-DE" dirty="0"/>
          </a:p>
          <a:p>
            <a:r>
              <a:rPr lang="de-DE" dirty="0"/>
              <a:t>Beide Verwaltungen sollen den Verein zur Wiederaufnahme des Fährbetriebes </a:t>
            </a:r>
            <a:r>
              <a:rPr lang="de-DE" b="1" dirty="0"/>
              <a:t>begleiten und unterstützen bei seiner Gründung und dem Aufbau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78BF9E4B-BCAB-257F-5D40-986A8997D6D1}"/>
              </a:ext>
            </a:extLst>
          </p:cNvPr>
          <p:cNvSpPr/>
          <p:nvPr/>
        </p:nvSpPr>
        <p:spPr>
          <a:xfrm>
            <a:off x="1241070" y="2362624"/>
            <a:ext cx="322853" cy="2419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4806DD04-1772-32A1-36DA-B0D91A340C51}"/>
              </a:ext>
            </a:extLst>
          </p:cNvPr>
          <p:cNvSpPr/>
          <p:nvPr/>
        </p:nvSpPr>
        <p:spPr>
          <a:xfrm>
            <a:off x="1241069" y="2909099"/>
            <a:ext cx="322853" cy="2419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5E267795-6FBB-F043-53AF-9945BCB3E839}"/>
              </a:ext>
            </a:extLst>
          </p:cNvPr>
          <p:cNvSpPr/>
          <p:nvPr/>
        </p:nvSpPr>
        <p:spPr>
          <a:xfrm>
            <a:off x="1241070" y="3716625"/>
            <a:ext cx="322853" cy="2419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43DE4C8A-703E-DFFF-AAF2-84FE99CEF6CB}"/>
              </a:ext>
            </a:extLst>
          </p:cNvPr>
          <p:cNvSpPr/>
          <p:nvPr/>
        </p:nvSpPr>
        <p:spPr>
          <a:xfrm>
            <a:off x="1241069" y="4291226"/>
            <a:ext cx="322853" cy="2419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3074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67F43BDD-5624-5540-F6C7-DB69555E5203}"/>
              </a:ext>
            </a:extLst>
          </p:cNvPr>
          <p:cNvSpPr>
            <a:spLocks/>
          </p:cNvSpPr>
          <p:nvPr/>
        </p:nvSpPr>
        <p:spPr>
          <a:xfrm>
            <a:off x="1031619" y="1806882"/>
            <a:ext cx="9090949" cy="40071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E4438E-DB7C-0704-0EDE-29F56E4B8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Aktueller Sachstand</a:t>
            </a: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2A955CF6-AAF9-372B-6845-618B08ED99E2}"/>
              </a:ext>
            </a:extLst>
          </p:cNvPr>
          <p:cNvSpPr/>
          <p:nvPr/>
        </p:nvSpPr>
        <p:spPr>
          <a:xfrm>
            <a:off x="1031618" y="1729204"/>
            <a:ext cx="2432572" cy="46749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1E39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C0C7E59-5E9E-4A58-A26E-12B00041747C}"/>
              </a:ext>
            </a:extLst>
          </p:cNvPr>
          <p:cNvSpPr txBox="1"/>
          <p:nvPr/>
        </p:nvSpPr>
        <p:spPr>
          <a:xfrm>
            <a:off x="1136344" y="1762894"/>
            <a:ext cx="2432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Fähre und Anleger: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F5A19F8-0B8D-EC21-7962-2757301626D4}"/>
              </a:ext>
            </a:extLst>
          </p:cNvPr>
          <p:cNvSpPr txBox="1"/>
          <p:nvPr/>
        </p:nvSpPr>
        <p:spPr>
          <a:xfrm>
            <a:off x="1563923" y="2268900"/>
            <a:ext cx="878214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Erstes Angebot</a:t>
            </a:r>
            <a:r>
              <a:rPr lang="de-DE" dirty="0"/>
              <a:t> über ein Fährmodell liegt vor; weitere angefragt</a:t>
            </a:r>
          </a:p>
          <a:p>
            <a:endParaRPr lang="de-DE" dirty="0"/>
          </a:p>
          <a:p>
            <a:r>
              <a:rPr lang="de-DE" b="1" dirty="0"/>
              <a:t>Anleger</a:t>
            </a:r>
            <a:r>
              <a:rPr lang="de-DE" dirty="0"/>
              <a:t> wurden geprüft und sind </a:t>
            </a:r>
            <a:r>
              <a:rPr lang="de-DE" b="1" dirty="0"/>
              <a:t>voll funktionsfähig</a:t>
            </a:r>
            <a:r>
              <a:rPr lang="de-DE" dirty="0"/>
              <a:t>; kleine Instandhaltungsmaßnahmen notwendig</a:t>
            </a:r>
            <a:br>
              <a:rPr lang="de-DE" dirty="0"/>
            </a:br>
            <a:endParaRPr lang="de-DE" dirty="0"/>
          </a:p>
          <a:p>
            <a:r>
              <a:rPr lang="de-DE" dirty="0"/>
              <a:t>Installation einer PV-Anlage für die Elektrofähre wurde geprüft; Umsetzung möglich aber schwierig, </a:t>
            </a:r>
            <a:r>
              <a:rPr lang="de-DE" b="1" dirty="0"/>
              <a:t>Insellösung wird angestrebt</a:t>
            </a:r>
          </a:p>
          <a:p>
            <a:endParaRPr lang="de-DE" dirty="0"/>
          </a:p>
          <a:p>
            <a:r>
              <a:rPr lang="de-DE" b="1" dirty="0"/>
              <a:t>Stromanschluss auf Seiten Porta </a:t>
            </a:r>
            <a:r>
              <a:rPr lang="de-DE" b="1" dirty="0" err="1"/>
              <a:t>Westfalicas</a:t>
            </a:r>
            <a:r>
              <a:rPr lang="de-DE" b="1" dirty="0"/>
              <a:t> nicht möglich</a:t>
            </a:r>
            <a:r>
              <a:rPr lang="de-DE" dirty="0"/>
              <a:t>, bestehende Leitung unzureichend</a:t>
            </a:r>
          </a:p>
          <a:p>
            <a:endParaRPr lang="de-DE" dirty="0"/>
          </a:p>
          <a:p>
            <a:r>
              <a:rPr lang="de-DE" dirty="0"/>
              <a:t>Laden am Anleger Bad Oeynhausen nicht möglich (Absage WSA Weser)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78BF9E4B-BCAB-257F-5D40-986A8997D6D1}"/>
              </a:ext>
            </a:extLst>
          </p:cNvPr>
          <p:cNvSpPr/>
          <p:nvPr/>
        </p:nvSpPr>
        <p:spPr>
          <a:xfrm>
            <a:off x="1241070" y="2362624"/>
            <a:ext cx="322853" cy="2419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4806DD04-1772-32A1-36DA-B0D91A340C51}"/>
              </a:ext>
            </a:extLst>
          </p:cNvPr>
          <p:cNvSpPr/>
          <p:nvPr/>
        </p:nvSpPr>
        <p:spPr>
          <a:xfrm>
            <a:off x="1241069" y="2899457"/>
            <a:ext cx="322853" cy="2419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5E267795-6FBB-F043-53AF-9945BCB3E839}"/>
              </a:ext>
            </a:extLst>
          </p:cNvPr>
          <p:cNvSpPr/>
          <p:nvPr/>
        </p:nvSpPr>
        <p:spPr>
          <a:xfrm>
            <a:off x="1241070" y="3716625"/>
            <a:ext cx="322853" cy="2419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43DE4C8A-703E-DFFF-AAF2-84FE99CEF6CB}"/>
              </a:ext>
            </a:extLst>
          </p:cNvPr>
          <p:cNvSpPr/>
          <p:nvPr/>
        </p:nvSpPr>
        <p:spPr>
          <a:xfrm>
            <a:off x="1241069" y="4533793"/>
            <a:ext cx="322853" cy="2419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Pfeil: nach rechts 2">
            <a:extLst>
              <a:ext uri="{FF2B5EF4-FFF2-40B4-BE49-F238E27FC236}">
                <a16:creationId xmlns:a16="http://schemas.microsoft.com/office/drawing/2014/main" id="{1D4D1EA8-7EEE-E1C4-8E52-CD36CC43D9F8}"/>
              </a:ext>
            </a:extLst>
          </p:cNvPr>
          <p:cNvSpPr/>
          <p:nvPr/>
        </p:nvSpPr>
        <p:spPr>
          <a:xfrm>
            <a:off x="1241068" y="5350961"/>
            <a:ext cx="322853" cy="2419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2644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67F43BDD-5624-5540-F6C7-DB69555E5203}"/>
              </a:ext>
            </a:extLst>
          </p:cNvPr>
          <p:cNvSpPr>
            <a:spLocks/>
          </p:cNvSpPr>
          <p:nvPr/>
        </p:nvSpPr>
        <p:spPr>
          <a:xfrm>
            <a:off x="1031619" y="1806882"/>
            <a:ext cx="9090949" cy="23251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E4438E-DB7C-0704-0EDE-29F56E4B8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Aktueller Sachstand</a:t>
            </a: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2A955CF6-AAF9-372B-6845-618B08ED99E2}"/>
              </a:ext>
            </a:extLst>
          </p:cNvPr>
          <p:cNvSpPr/>
          <p:nvPr/>
        </p:nvSpPr>
        <p:spPr>
          <a:xfrm>
            <a:off x="1031618" y="1729204"/>
            <a:ext cx="3296542" cy="46749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1E39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C0C7E59-5E9E-4A58-A26E-12B00041747C}"/>
              </a:ext>
            </a:extLst>
          </p:cNvPr>
          <p:cNvSpPr txBox="1"/>
          <p:nvPr/>
        </p:nvSpPr>
        <p:spPr>
          <a:xfrm>
            <a:off x="1136344" y="1762894"/>
            <a:ext cx="3351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Fährkapitäne und Zulassung: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F5A19F8-0B8D-EC21-7962-2757301626D4}"/>
              </a:ext>
            </a:extLst>
          </p:cNvPr>
          <p:cNvSpPr txBox="1"/>
          <p:nvPr/>
        </p:nvSpPr>
        <p:spPr>
          <a:xfrm>
            <a:off x="1563923" y="2268900"/>
            <a:ext cx="878214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WSA Weser sieht die </a:t>
            </a:r>
            <a:r>
              <a:rPr lang="de-DE" b="1" dirty="0"/>
              <a:t>Qualifizierung der Fähre als „Kahnfähre“ nicht gegeben</a:t>
            </a:r>
            <a:r>
              <a:rPr lang="de-DE" dirty="0"/>
              <a:t>, das die Antriebart nicht als „Hilfsantrieb“ angesehen wird</a:t>
            </a:r>
          </a:p>
          <a:p>
            <a:endParaRPr lang="de-DE" dirty="0"/>
          </a:p>
          <a:p>
            <a:r>
              <a:rPr lang="de-DE" dirty="0"/>
              <a:t>Fährführer müssen eine erneute medizinische Tauglichkeitsprüfung ablegen</a:t>
            </a:r>
          </a:p>
          <a:p>
            <a:endParaRPr lang="de-DE" dirty="0"/>
          </a:p>
          <a:p>
            <a:r>
              <a:rPr lang="de-DE" b="1" dirty="0"/>
              <a:t>Fährmannsausbildung</a:t>
            </a:r>
            <a:r>
              <a:rPr lang="de-DE" dirty="0"/>
              <a:t> soll zeitnah nach Vereinsgründung beginnen</a:t>
            </a:r>
            <a:br>
              <a:rPr lang="de-DE" dirty="0"/>
            </a:b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78BF9E4B-BCAB-257F-5D40-986A8997D6D1}"/>
              </a:ext>
            </a:extLst>
          </p:cNvPr>
          <p:cNvSpPr/>
          <p:nvPr/>
        </p:nvSpPr>
        <p:spPr>
          <a:xfrm>
            <a:off x="1241070" y="2362624"/>
            <a:ext cx="322853" cy="2419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4806DD04-1772-32A1-36DA-B0D91A340C51}"/>
              </a:ext>
            </a:extLst>
          </p:cNvPr>
          <p:cNvSpPr/>
          <p:nvPr/>
        </p:nvSpPr>
        <p:spPr>
          <a:xfrm>
            <a:off x="1241069" y="3156575"/>
            <a:ext cx="322853" cy="2419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Pfeil: nach rechts 2">
            <a:extLst>
              <a:ext uri="{FF2B5EF4-FFF2-40B4-BE49-F238E27FC236}">
                <a16:creationId xmlns:a16="http://schemas.microsoft.com/office/drawing/2014/main" id="{D10F61E4-F810-3222-4F37-33ED0E62D7AA}"/>
              </a:ext>
            </a:extLst>
          </p:cNvPr>
          <p:cNvSpPr/>
          <p:nvPr/>
        </p:nvSpPr>
        <p:spPr>
          <a:xfrm>
            <a:off x="1241069" y="3709339"/>
            <a:ext cx="322853" cy="2419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BAFE0911-74A1-8DCF-7C1B-0B4A9146AFAC}"/>
              </a:ext>
            </a:extLst>
          </p:cNvPr>
          <p:cNvSpPr>
            <a:spLocks/>
          </p:cNvSpPr>
          <p:nvPr/>
        </p:nvSpPr>
        <p:spPr>
          <a:xfrm>
            <a:off x="1025436" y="4297984"/>
            <a:ext cx="9090949" cy="13852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AB6D84BB-7DEF-41D3-42FE-9A28600389FF}"/>
              </a:ext>
            </a:extLst>
          </p:cNvPr>
          <p:cNvSpPr/>
          <p:nvPr/>
        </p:nvSpPr>
        <p:spPr>
          <a:xfrm>
            <a:off x="1031618" y="4192087"/>
            <a:ext cx="2479333" cy="46749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1E39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D55A3A8-6A34-BA16-9F12-9E318D44C00A}"/>
              </a:ext>
            </a:extLst>
          </p:cNvPr>
          <p:cNvSpPr txBox="1"/>
          <p:nvPr/>
        </p:nvSpPr>
        <p:spPr>
          <a:xfrm>
            <a:off x="1136344" y="4225777"/>
            <a:ext cx="3351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Zulassung der Fähre: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8F101BB-4B04-E369-5E02-15CEE2675105}"/>
              </a:ext>
            </a:extLst>
          </p:cNvPr>
          <p:cNvSpPr txBox="1"/>
          <p:nvPr/>
        </p:nvSpPr>
        <p:spPr>
          <a:xfrm>
            <a:off x="1563923" y="4825508"/>
            <a:ext cx="87821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Genehmigung + wasserrechtliche Erlaubnis werden aktuell eingeholt, da die alten nur</a:t>
            </a:r>
          </a:p>
          <a:p>
            <a:r>
              <a:rPr lang="de-DE" dirty="0"/>
              <a:t>für die Amanda gültig sind (</a:t>
            </a:r>
            <a:r>
              <a:rPr lang="de-DE" dirty="0" err="1"/>
              <a:t>z.B</a:t>
            </a:r>
            <a:r>
              <a:rPr lang="de-DE" dirty="0"/>
              <a:t> Fährprüfungsbuch)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A95E27DF-5C13-5160-C066-6C4AA28F0EAA}"/>
              </a:ext>
            </a:extLst>
          </p:cNvPr>
          <p:cNvSpPr/>
          <p:nvPr/>
        </p:nvSpPr>
        <p:spPr>
          <a:xfrm>
            <a:off x="1234983" y="4889304"/>
            <a:ext cx="322853" cy="2419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7321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B556D6-A90B-491E-B54A-2806D30F8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4800" dirty="0"/>
              <a:t>Vereinsvorstand &amp;</a:t>
            </a:r>
            <a:br>
              <a:rPr lang="de-DE" sz="4800" dirty="0"/>
            </a:br>
            <a:r>
              <a:rPr lang="de-DE" sz="4800" dirty="0"/>
              <a:t>Gründung ?</a:t>
            </a:r>
          </a:p>
        </p:txBody>
      </p:sp>
    </p:spTree>
    <p:extLst>
      <p:ext uri="{BB962C8B-B14F-4D97-AF65-F5344CB8AC3E}">
        <p14:creationId xmlns:p14="http://schemas.microsoft.com/office/powerpoint/2010/main" val="3335430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E4438E-DB7C-0704-0EDE-29F56E4B8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Vereinsgründung ?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FDCD396D-0ADD-DF71-0D93-F745CC7748E4}"/>
              </a:ext>
            </a:extLst>
          </p:cNvPr>
          <p:cNvSpPr/>
          <p:nvPr/>
        </p:nvSpPr>
        <p:spPr>
          <a:xfrm rot="259615">
            <a:off x="7174196" y="2036299"/>
            <a:ext cx="3345084" cy="96994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1E39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DD0D9E2-58DA-D146-9875-F1A9D7FA3B3D}"/>
              </a:ext>
            </a:extLst>
          </p:cNvPr>
          <p:cNvSpPr txBox="1">
            <a:spLocks/>
          </p:cNvSpPr>
          <p:nvPr/>
        </p:nvSpPr>
        <p:spPr>
          <a:xfrm rot="259615">
            <a:off x="7212692" y="2017269"/>
            <a:ext cx="3527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Gibt es Personen mit Erfahrungen im Rahmen einer Vereinsgründung?</a:t>
            </a:r>
            <a:endParaRPr lang="de-DE" b="1" dirty="0"/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C290DEC8-3DAC-04FA-5F4F-83328DCDBAF4}"/>
              </a:ext>
            </a:extLst>
          </p:cNvPr>
          <p:cNvSpPr/>
          <p:nvPr/>
        </p:nvSpPr>
        <p:spPr>
          <a:xfrm rot="21228253">
            <a:off x="839282" y="2245838"/>
            <a:ext cx="3744907" cy="5534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1E39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DC9BDC5-6C3E-C112-DD86-442229A74B52}"/>
              </a:ext>
            </a:extLst>
          </p:cNvPr>
          <p:cNvSpPr txBox="1"/>
          <p:nvPr/>
        </p:nvSpPr>
        <p:spPr>
          <a:xfrm rot="21228253">
            <a:off x="838200" y="2311797"/>
            <a:ext cx="4115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Wie soll sich koordiniert werden?</a:t>
            </a:r>
            <a:endParaRPr lang="de-DE" b="1" dirty="0"/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BAC4DB86-02BB-296D-176C-0B0EAF499E0C}"/>
              </a:ext>
            </a:extLst>
          </p:cNvPr>
          <p:cNvSpPr/>
          <p:nvPr/>
        </p:nvSpPr>
        <p:spPr>
          <a:xfrm>
            <a:off x="3351305" y="3687663"/>
            <a:ext cx="5314142" cy="5534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1E39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B867CB0-9851-1AD3-3183-9DB614937939}"/>
              </a:ext>
            </a:extLst>
          </p:cNvPr>
          <p:cNvSpPr txBox="1"/>
          <p:nvPr/>
        </p:nvSpPr>
        <p:spPr>
          <a:xfrm>
            <a:off x="3351138" y="3770551"/>
            <a:ext cx="5370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Eine Mustersatzung liegt als Vorlage bereits vor!</a:t>
            </a:r>
            <a:endParaRPr lang="de-DE" b="1" dirty="0"/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AE608A5A-8ED3-1F8A-18AE-88A55DA96CA8}"/>
              </a:ext>
            </a:extLst>
          </p:cNvPr>
          <p:cNvSpPr/>
          <p:nvPr/>
        </p:nvSpPr>
        <p:spPr>
          <a:xfrm rot="21228253">
            <a:off x="1137526" y="4847731"/>
            <a:ext cx="2946345" cy="66651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1E39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3D99D7B-7316-61BD-3198-D59419324AC3}"/>
              </a:ext>
            </a:extLst>
          </p:cNvPr>
          <p:cNvSpPr txBox="1"/>
          <p:nvPr/>
        </p:nvSpPr>
        <p:spPr>
          <a:xfrm rot="21228253">
            <a:off x="1264274" y="4799827"/>
            <a:ext cx="3101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Gibt es Freiwillige für die Vereinsorgane?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181689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E4438E-DB7C-0704-0EDE-29F56E4B8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Vereinsvorstand ?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FDCD396D-0ADD-DF71-0D93-F745CC7748E4}"/>
              </a:ext>
            </a:extLst>
          </p:cNvPr>
          <p:cNvSpPr/>
          <p:nvPr/>
        </p:nvSpPr>
        <p:spPr>
          <a:xfrm rot="259615">
            <a:off x="7311708" y="2509711"/>
            <a:ext cx="3493192" cy="84622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1E39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DD0D9E2-58DA-D146-9875-F1A9D7FA3B3D}"/>
              </a:ext>
            </a:extLst>
          </p:cNvPr>
          <p:cNvSpPr txBox="1"/>
          <p:nvPr/>
        </p:nvSpPr>
        <p:spPr>
          <a:xfrm rot="259615">
            <a:off x="7311752" y="2587941"/>
            <a:ext cx="3527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Wer hat eine passende Person für den Vereinsvorsitz im Blick?</a:t>
            </a:r>
            <a:endParaRPr lang="de-DE" b="1" dirty="0"/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C290DEC8-3DAC-04FA-5F4F-83328DCDBAF4}"/>
              </a:ext>
            </a:extLst>
          </p:cNvPr>
          <p:cNvSpPr/>
          <p:nvPr/>
        </p:nvSpPr>
        <p:spPr>
          <a:xfrm rot="21228253">
            <a:off x="838200" y="2225843"/>
            <a:ext cx="4115440" cy="5534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1E39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DC9BDC5-6C3E-C112-DD86-442229A74B52}"/>
              </a:ext>
            </a:extLst>
          </p:cNvPr>
          <p:cNvSpPr txBox="1"/>
          <p:nvPr/>
        </p:nvSpPr>
        <p:spPr>
          <a:xfrm rot="21228253">
            <a:off x="838200" y="2311797"/>
            <a:ext cx="4115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Wer übernimmt den Vereinsvorsitz?</a:t>
            </a:r>
            <a:endParaRPr lang="de-DE" b="1" dirty="0"/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BAC4DB86-02BB-296D-176C-0B0EAF499E0C}"/>
              </a:ext>
            </a:extLst>
          </p:cNvPr>
          <p:cNvSpPr/>
          <p:nvPr/>
        </p:nvSpPr>
        <p:spPr>
          <a:xfrm>
            <a:off x="3351305" y="3687663"/>
            <a:ext cx="5314142" cy="5534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1E39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B867CB0-9851-1AD3-3183-9DB614937939}"/>
              </a:ext>
            </a:extLst>
          </p:cNvPr>
          <p:cNvSpPr txBox="1"/>
          <p:nvPr/>
        </p:nvSpPr>
        <p:spPr>
          <a:xfrm>
            <a:off x="3351138" y="3770551"/>
            <a:ext cx="5370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Wer sind die Gründungsmitglieder des Vereins?</a:t>
            </a:r>
            <a:endParaRPr lang="de-DE" b="1" dirty="0"/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AE608A5A-8ED3-1F8A-18AE-88A55DA96CA8}"/>
              </a:ext>
            </a:extLst>
          </p:cNvPr>
          <p:cNvSpPr/>
          <p:nvPr/>
        </p:nvSpPr>
        <p:spPr>
          <a:xfrm rot="21228253">
            <a:off x="1264051" y="4863633"/>
            <a:ext cx="3177867" cy="5534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1E39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3D99D7B-7316-61BD-3198-D59419324AC3}"/>
              </a:ext>
            </a:extLst>
          </p:cNvPr>
          <p:cNvSpPr txBox="1"/>
          <p:nvPr/>
        </p:nvSpPr>
        <p:spPr>
          <a:xfrm rot="21228253">
            <a:off x="1264274" y="4953715"/>
            <a:ext cx="31013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Wer wirkt im Vorstand mit?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438389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svorlage BO.potx.pptx" id="{F7CEA285-84B7-424F-9A4B-EDB5AA6DD531}" vid="{CBA6F2E8-146C-4A3E-963F-006270628F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Präsentationsvorlage BO</Template>
  <TotalTime>0</TotalTime>
  <Words>296</Words>
  <Application>Microsoft Office PowerPoint</Application>
  <PresentationFormat>Breitbild</PresentationFormat>
  <Paragraphs>55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Lucida Bright</vt:lpstr>
      <vt:lpstr>Verdana</vt:lpstr>
      <vt:lpstr>Office</vt:lpstr>
      <vt:lpstr>3. Informationsveranstaltung „Weserfähre“ Porta Westfalica / Bad Oeynhausen</vt:lpstr>
      <vt:lpstr>Tagesordnung</vt:lpstr>
      <vt:lpstr>Aktueller Sachstand</vt:lpstr>
      <vt:lpstr>Aktueller Sachstand</vt:lpstr>
      <vt:lpstr>Aktueller Sachstand</vt:lpstr>
      <vt:lpstr>Aktueller Sachstand</vt:lpstr>
      <vt:lpstr>Vereinsvorstand &amp; Gründung ?</vt:lpstr>
      <vt:lpstr>Vereinsgründung ?</vt:lpstr>
      <vt:lpstr>Vereinsvorstand ?</vt:lpstr>
      <vt:lpstr>Vielen Dank  für ihre Aufmerksamkeit!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Weserfähre Wiederaufnahme der Fährverbindung</dc:title>
  <dc:creator>Pabst, Marie (Stadt Bad Oeynhausen)</dc:creator>
  <cp:lastModifiedBy>Rosenkranz, Niklas</cp:lastModifiedBy>
  <cp:revision>118</cp:revision>
  <cp:lastPrinted>2025-05-14T13:31:29Z</cp:lastPrinted>
  <dcterms:created xsi:type="dcterms:W3CDTF">2025-04-02T13:05:08Z</dcterms:created>
  <dcterms:modified xsi:type="dcterms:W3CDTF">2026-07-21T12:00:41Z</dcterms:modified>
</cp:coreProperties>
</file>